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2"/>
  </p:notesMasterIdLst>
  <p:handoutMasterIdLst>
    <p:handoutMasterId r:id="rId23"/>
  </p:handoutMasterIdLst>
  <p:sldIdLst>
    <p:sldId id="306" r:id="rId5"/>
    <p:sldId id="307" r:id="rId6"/>
    <p:sldId id="313" r:id="rId7"/>
    <p:sldId id="314" r:id="rId8"/>
    <p:sldId id="315" r:id="rId9"/>
    <p:sldId id="317" r:id="rId10"/>
    <p:sldId id="316" r:id="rId11"/>
    <p:sldId id="318" r:id="rId12"/>
    <p:sldId id="319" r:id="rId13"/>
    <p:sldId id="309" r:id="rId14"/>
    <p:sldId id="325" r:id="rId15"/>
    <p:sldId id="320" r:id="rId16"/>
    <p:sldId id="310" r:id="rId17"/>
    <p:sldId id="321" r:id="rId18"/>
    <p:sldId id="322" r:id="rId19"/>
    <p:sldId id="324" r:id="rId20"/>
    <p:sldId id="323" r:id="rId21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113" d="100"/>
          <a:sy n="113" d="100"/>
        </p:scale>
        <p:origin x="510" y="120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9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56FC8CEB-C80F-46BD-B99E-255BECA998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733F07-BCE0-4400-BC6B-726CE4E7F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BDA13-F8D8-41D0-8E6B-471638B8BD96}" type="datetime1">
              <a:rPr lang="pt-BR" smtClean="0"/>
              <a:t>09/06/2022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D68A428-68AB-4094-9470-9CAAA6137E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4EA42BF-DF41-406A-B3D9-B3E053794E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7A895-E1A7-469B-8C31-C63ED8EFE9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32976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jpe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D470D-E53E-48B4-9550-11EF0B015998}" type="datetime1">
              <a:rPr lang="pt-BR" smtClean="0"/>
              <a:pPr/>
              <a:t>09/06/2022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1076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8918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90556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37680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95588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49531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9386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74647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1207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5970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8369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0181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09295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0561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9513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4715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6449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6" name="Elemento 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6" name="Elemento 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5" name="Espaço reservado para texto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7" name="Espaço Reservado para Conteúdo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Imagem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0" name="Espaço Reservado para Imagem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1" name="Espaço Reservado para Imagem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Espaço Reservado para Imagem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2" name="Espaço Reservado para Imagem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1" name="Espaço Reservado para Imagem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0" name="Espaço Reservado para Imagem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8" name="Elemento gráfico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0" name="Elemento gráfico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2" name="Elemento gráfico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do Slide 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emento gráfico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21" name="Elemento gráfico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23" name="Elemento gráfico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mente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ço Reservado para Imagem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Cargo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lemento gráfico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3" name="Elemento gráfico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7" name="Elemento gráfico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lemento grá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9" name="Elemento grá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abeçalho da seçã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lemento gráfico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5" name="Elemento gráfico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6" name="Elemento gráfico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7" name="Elemento gráfico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1" name="Elemento gráfico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3" name="Elemento gráfico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Imagem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ítulo e Conteúd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Cargo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Elemento gráfico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1" name="Elemento gráfico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emento gráfico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2" name="Elemento gráfico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5">
            <a:extLst>
              <a:ext uri="{FF2B5EF4-FFF2-40B4-BE49-F238E27FC236}">
                <a16:creationId xmlns:a16="http://schemas.microsoft.com/office/drawing/2014/main" id="{F1011223-3A97-AB9A-F432-E6A8847FCF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33252"/>
          <a:stretch/>
        </p:blipFill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2936" y="1481144"/>
            <a:ext cx="5833872" cy="2276856"/>
          </a:xfrm>
        </p:spPr>
        <p:txBody>
          <a:bodyPr rtlCol="0" anchor="b">
            <a:normAutofit/>
          </a:bodyPr>
          <a:lstStyle/>
          <a:p>
            <a:pPr rtl="0"/>
            <a:r>
              <a:rPr lang="pt-BR" spc="400" dirty="0"/>
              <a:t>Bayer </a:t>
            </a:r>
            <a:r>
              <a:rPr lang="pt-BR" spc="400" dirty="0" err="1"/>
              <a:t>Challenge</a:t>
            </a:r>
            <a:endParaRPr lang="pt-BR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3AD4C-D8B3-BC71-5324-5CF4CB4045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09/06/2022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C630FAA-E5C6-4190-A21B-32A1AA3F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dirty="0"/>
              <a:t>@rodenei</a:t>
            </a:r>
            <a:endParaRPr lang="pt-BR" noProof="0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388EDA5-A3D6-DEC9-C5E0-DEEB217CE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noProof="0" smtClean="0"/>
              <a:pPr rtl="0">
                <a:spcAft>
                  <a:spcPts val="600"/>
                </a:spcAft>
              </a:pPr>
              <a:t>1</a:t>
            </a:fld>
            <a:endParaRPr lang="pt-BR" noProof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4457284"/>
            <a:ext cx="5833872" cy="798207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Rodnei Albuquerque Ribeiro</a:t>
            </a:r>
          </a:p>
          <a:p>
            <a:pPr rtl="0"/>
            <a:r>
              <a:rPr lang="pt-BR" b="1" dirty="0"/>
              <a:t>Grupo N (individual)</a:t>
            </a:r>
            <a:r>
              <a:rPr lang="pt-BR" dirty="0"/>
              <a:t> - </a:t>
            </a:r>
            <a:r>
              <a:rPr lang="pt-BR" b="0" i="0" dirty="0">
                <a:effectLst/>
              </a:rPr>
              <a:t>TDS0R - TEAMS - SALA 3</a:t>
            </a:r>
            <a:endParaRPr lang="pt-BR" dirty="0"/>
          </a:p>
          <a:p>
            <a:pPr rtl="0"/>
            <a:endParaRPr lang="pt-BR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0510DA5-235A-3BBB-9997-E691F3587EA6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B8E5D001-833C-E56E-BB0C-99DFE07FAA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03" t="21999" r="34082" b="21112"/>
          <a:stretch/>
        </p:blipFill>
        <p:spPr>
          <a:xfrm>
            <a:off x="4760747" y="3883364"/>
            <a:ext cx="884378" cy="79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b="1" cap="all" spc="400" dirty="0">
                <a:solidFill>
                  <a:schemeClr val="bg1"/>
                </a:solidFill>
                <a:latin typeface="+mn-lt"/>
              </a:rPr>
              <a:t>demo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sz="2000" dirty="0">
                <a:solidFill>
                  <a:schemeClr val="bg1"/>
                </a:solidFill>
              </a:rPr>
              <a:t>Teste real da aplicação em homologação.</a:t>
            </a:r>
            <a:endParaRPr lang="pt-BR" dirty="0"/>
          </a:p>
        </p:txBody>
      </p:sp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D2E7E447-3E23-94C1-5F39-38069AC56C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03" t="21999" r="34082" b="21112"/>
          <a:stretch/>
        </p:blipFill>
        <p:spPr>
          <a:xfrm>
            <a:off x="918420" y="804354"/>
            <a:ext cx="884378" cy="798208"/>
          </a:xfrm>
          <a:prstGeom prst="rect">
            <a:avLst/>
          </a:prstGeom>
        </p:spPr>
      </p:pic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687C26AF-D685-7BCA-0B1D-CBBD95708F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03" t="21999" r="34082" b="21112"/>
          <a:stretch/>
        </p:blipFill>
        <p:spPr>
          <a:xfrm>
            <a:off x="10412783" y="5491047"/>
            <a:ext cx="884378" cy="798208"/>
          </a:xfrm>
          <a:prstGeom prst="rect">
            <a:avLst/>
          </a:prstGeom>
        </p:spPr>
      </p:pic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68C3569-388C-2BFE-AC8C-1B20B4CAD7B6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(12) 9 8881-8718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2699322-CFFE-A764-F094-6B8C954DF586}"/>
              </a:ext>
            </a:extLst>
          </p:cNvPr>
          <p:cNvSpPr txBox="1">
            <a:spLocks/>
          </p:cNvSpPr>
          <p:nvPr/>
        </p:nvSpPr>
        <p:spPr>
          <a:xfrm>
            <a:off x="1524000" y="4462590"/>
            <a:ext cx="9144000" cy="10905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 cap="all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pc="400" dirty="0">
                <a:latin typeface="+mn-lt"/>
              </a:rPr>
              <a:t>Go!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video_demo">
            <a:hlinkClick r:id="" action="ppaction://media"/>
            <a:extLst>
              <a:ext uri="{FF2B5EF4-FFF2-40B4-BE49-F238E27FC236}">
                <a16:creationId xmlns:a16="http://schemas.microsoft.com/office/drawing/2014/main" id="{D2271475-29F6-6205-4EA7-CFF92A0958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566" y="97631"/>
            <a:ext cx="11844867" cy="666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912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96673"/>
            <a:ext cx="9144000" cy="2340864"/>
          </a:xfrm>
        </p:spPr>
        <p:txBody>
          <a:bodyPr rtlCol="0"/>
          <a:lstStyle/>
          <a:p>
            <a:pPr rtl="0"/>
            <a:r>
              <a:rPr lang="pt-BR" b="1" cap="all" spc="400" dirty="0" err="1">
                <a:solidFill>
                  <a:schemeClr val="bg1"/>
                </a:solidFill>
                <a:latin typeface="+mn-lt"/>
              </a:rPr>
              <a:t>Insigts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292401"/>
            <a:ext cx="9144000" cy="1325880"/>
          </a:xfrm>
        </p:spPr>
        <p:txBody>
          <a:bodyPr rtlCol="0"/>
          <a:lstStyle/>
          <a:p>
            <a:pPr rtl="0"/>
            <a:r>
              <a:rPr lang="pt-BR" sz="2000" dirty="0">
                <a:solidFill>
                  <a:schemeClr val="bg1"/>
                </a:solidFill>
              </a:rPr>
              <a:t>Vislumbrando possiblidades com o sistem</a:t>
            </a:r>
            <a:r>
              <a:rPr lang="pt-BR" dirty="0"/>
              <a:t>a.</a:t>
            </a:r>
          </a:p>
        </p:txBody>
      </p:sp>
      <p:pic>
        <p:nvPicPr>
          <p:cNvPr id="4" name="Espaço Reservado para Imagem 10" descr="Logotipo&#10;&#10;Descrição gerada automaticamente">
            <a:extLst>
              <a:ext uri="{FF2B5EF4-FFF2-40B4-BE49-F238E27FC236}">
                <a16:creationId xmlns:a16="http://schemas.microsoft.com/office/drawing/2014/main" id="{2B4E1072-0B47-55B9-4E95-BB70D33D64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995455" y="1140644"/>
            <a:ext cx="2201089" cy="2201088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47849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FDFB95-2803-4882-8DE6-333A75D372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2400" dirty="0"/>
              <a:t>Previsibilidade futura de casos </a:t>
            </a:r>
            <a:r>
              <a:rPr lang="pt-BR" sz="2400" u="sng" dirty="0"/>
              <a:t>através de média móvel</a:t>
            </a:r>
            <a:r>
              <a:rPr lang="pt-BR" sz="2400" dirty="0"/>
              <a:t> para campanhas em conjunto com a iniciativa pública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FC25C2-2815-4A92-A043-0CEC83591A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 sz="1400" dirty="0"/>
              <a:t>Carga real de casos no banco de dados através dos dados disponíveis no site da saúde.sp.gov com um </a:t>
            </a:r>
            <a:r>
              <a:rPr lang="pt-BR" sz="1400" b="1" u="sng" dirty="0"/>
              <a:t>RPA (</a:t>
            </a:r>
            <a:r>
              <a:rPr lang="pt-BR" sz="1400" b="1" u="sng" dirty="0" err="1"/>
              <a:t>Robotic</a:t>
            </a:r>
            <a:r>
              <a:rPr lang="pt-BR" sz="1400" b="1" u="sng" dirty="0"/>
              <a:t> </a:t>
            </a:r>
            <a:r>
              <a:rPr lang="pt-BR" sz="1400" b="1" u="sng" dirty="0" err="1"/>
              <a:t>Process</a:t>
            </a:r>
            <a:r>
              <a:rPr lang="pt-BR" sz="1400" b="1" u="sng" dirty="0"/>
              <a:t> Automation) ou Python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Saúde pública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13</a:t>
            </a:fld>
            <a:endParaRPr lang="pt-BR"/>
          </a:p>
        </p:txBody>
      </p:sp>
      <p:pic>
        <p:nvPicPr>
          <p:cNvPr id="11" name="Espaço Reservado para Imagem 10" descr="Foto em preto e branco de pessoa com máscara no rosto&#10;&#10;Descrição gerada automaticamente">
            <a:extLst>
              <a:ext uri="{FF2B5EF4-FFF2-40B4-BE49-F238E27FC236}">
                <a16:creationId xmlns:a16="http://schemas.microsoft.com/office/drawing/2014/main" id="{C1E5762F-51F4-18CF-6FA4-FD392D801B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3041" r="2304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61473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FDFB95-2803-4882-8DE6-333A75D372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2400" dirty="0"/>
              <a:t>Previsibilidade futura de possíveis demandas de insumo para </a:t>
            </a:r>
            <a:r>
              <a:rPr lang="pt-BR" sz="2400" u="sng" dirty="0"/>
              <a:t>fortalecer ações de vendas e marketing</a:t>
            </a:r>
            <a:r>
              <a:rPr lang="pt-BR" sz="2400" dirty="0"/>
              <a:t>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FC25C2-2815-4A92-A043-0CEC83591A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Autofit/>
          </a:bodyPr>
          <a:lstStyle/>
          <a:p>
            <a:pPr rtl="0"/>
            <a:r>
              <a:rPr lang="pt-BR" sz="1400" dirty="0"/>
              <a:t>De acordo com resultados de uma média móvel, curva de sino erro quadrático.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business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14</a:t>
            </a:fld>
            <a:endParaRPr lang="pt-BR"/>
          </a:p>
        </p:txBody>
      </p:sp>
      <p:pic>
        <p:nvPicPr>
          <p:cNvPr id="12" name="Espaço Reservado para Imagem 11" descr="Homem de terno e gravata segurando objeto&#10;&#10;Descrição gerada automaticamente">
            <a:extLst>
              <a:ext uri="{FF2B5EF4-FFF2-40B4-BE49-F238E27FC236}">
                <a16:creationId xmlns:a16="http://schemas.microsoft.com/office/drawing/2014/main" id="{2EFF4841-741B-FC17-41BA-16B62F57FFF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2190" r="2219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58300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FDFB95-2803-4882-8DE6-333A75D372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2400" dirty="0"/>
              <a:t>Desenvolvimento de campanhas de endomarketing ligadas a </a:t>
            </a:r>
            <a:r>
              <a:rPr lang="pt-BR" sz="2400" u="sng" dirty="0"/>
              <a:t>prevenção e controle de doenças </a:t>
            </a:r>
            <a:r>
              <a:rPr lang="pt-BR" sz="2400" dirty="0"/>
              <a:t>transmitidas pelos vetores em unidades da Bayer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AFC25C2-2815-4A92-A043-0CEC83591A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7"/>
            <a:ext cx="4434835" cy="1163043"/>
          </a:xfrm>
        </p:spPr>
        <p:txBody>
          <a:bodyPr rtlCol="0">
            <a:noAutofit/>
          </a:bodyPr>
          <a:lstStyle/>
          <a:p>
            <a:pPr rtl="0"/>
            <a:r>
              <a:rPr lang="pt-BR" sz="1400" dirty="0"/>
              <a:t>Impacto direto em como os colaboradores transmitem a imagem da Bayer para fora da empresa, ajudando com a expansão do branding - </a:t>
            </a:r>
            <a:r>
              <a:rPr lang="pt-BR" sz="1400" b="1" u="sng" dirty="0"/>
              <a:t>Um pé no S do ESG</a:t>
            </a:r>
            <a:r>
              <a:rPr lang="pt-BR" sz="1400" dirty="0"/>
              <a:t>. </a:t>
            </a: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A2055D38-CE59-4FC4-85CE-CF9DA81D8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 err="1"/>
              <a:t>Employer</a:t>
            </a:r>
            <a:r>
              <a:rPr lang="pt-BR" dirty="0"/>
              <a:t> branding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E0D311A-C366-4A86-9404-C0F5CBF9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15</a:t>
            </a:fld>
            <a:endParaRPr lang="pt-BR"/>
          </a:p>
        </p:txBody>
      </p:sp>
      <p:pic>
        <p:nvPicPr>
          <p:cNvPr id="7" name="Espaço Reservado para Imagem 6" descr="Mulher ao lado de uma janela&#10;&#10;Descrição gerada automaticamente">
            <a:extLst>
              <a:ext uri="{FF2B5EF4-FFF2-40B4-BE49-F238E27FC236}">
                <a16:creationId xmlns:a16="http://schemas.microsoft.com/office/drawing/2014/main" id="{A8B2ACCA-54E4-B72C-B918-EA6840ED7DE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6558" r="2655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4015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54869"/>
            <a:ext cx="9144000" cy="1081563"/>
          </a:xfrm>
        </p:spPr>
        <p:txBody>
          <a:bodyPr rtlCol="0"/>
          <a:lstStyle/>
          <a:p>
            <a:pPr rtl="0"/>
            <a:r>
              <a:rPr lang="pt-BR" b="1" cap="all" spc="400" dirty="0">
                <a:solidFill>
                  <a:schemeClr val="bg1"/>
                </a:solidFill>
                <a:latin typeface="+mn-lt"/>
              </a:rPr>
              <a:t>Em resumo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5408798-0DB3-46BF-880E-7BB904D70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2015067"/>
            <a:ext cx="9144000" cy="3640666"/>
          </a:xfrm>
        </p:spPr>
        <p:txBody>
          <a:bodyPr rtlCol="0">
            <a:normAutofit/>
          </a:bodyPr>
          <a:lstStyle/>
          <a:p>
            <a:pPr rtl="0"/>
            <a:r>
              <a:rPr lang="pt-BR" sz="2000" dirty="0">
                <a:solidFill>
                  <a:schemeClr val="bg1"/>
                </a:solidFill>
              </a:rPr>
              <a:t>Requisitos funcionais</a:t>
            </a:r>
          </a:p>
          <a:p>
            <a:pPr rtl="0"/>
            <a:r>
              <a:rPr lang="pt-BR" dirty="0" err="1"/>
              <a:t>Github</a:t>
            </a:r>
            <a:endParaRPr lang="pt-BR" dirty="0"/>
          </a:p>
          <a:p>
            <a:pPr rtl="0"/>
            <a:r>
              <a:rPr lang="pt-BR" dirty="0"/>
              <a:t>Modelo lógico e físico</a:t>
            </a:r>
          </a:p>
          <a:p>
            <a:pPr rtl="0"/>
            <a:r>
              <a:rPr lang="pt-BR" dirty="0"/>
              <a:t>Diagrama de classes</a:t>
            </a:r>
          </a:p>
          <a:p>
            <a:pPr rtl="0"/>
            <a:r>
              <a:rPr lang="pt-BR" dirty="0"/>
              <a:t>Construção dos scripts DML (Data </a:t>
            </a:r>
            <a:r>
              <a:rPr lang="pt-BR" dirty="0" err="1"/>
              <a:t>Manipulation</a:t>
            </a:r>
            <a:r>
              <a:rPr lang="pt-BR" dirty="0"/>
              <a:t> </a:t>
            </a:r>
            <a:r>
              <a:rPr lang="pt-BR" dirty="0" err="1"/>
              <a:t>Language</a:t>
            </a:r>
            <a:r>
              <a:rPr lang="pt-BR" dirty="0"/>
              <a:t>)</a:t>
            </a:r>
          </a:p>
          <a:p>
            <a:pPr rtl="0"/>
            <a:r>
              <a:rPr lang="pt-BR" dirty="0"/>
              <a:t>Configuração do ambiente de desenvolvimento JDBC</a:t>
            </a:r>
          </a:p>
          <a:p>
            <a:pPr rtl="0"/>
            <a:r>
              <a:rPr lang="pt-BR" sz="8000" b="1" dirty="0"/>
              <a:t>CODE</a:t>
            </a:r>
          </a:p>
          <a:p>
            <a:pPr rtl="0"/>
            <a:endParaRPr lang="pt-BR" dirty="0"/>
          </a:p>
          <a:p>
            <a:pPr rtl="0"/>
            <a:endParaRPr lang="pt-BR" dirty="0"/>
          </a:p>
          <a:p>
            <a:pPr rtl="0"/>
            <a:endParaRPr lang="pt-BR" sz="2000" dirty="0">
              <a:solidFill>
                <a:schemeClr val="bg1"/>
              </a:solidFill>
            </a:endParaRPr>
          </a:p>
          <a:p>
            <a:pPr rtl="0"/>
            <a:endParaRPr lang="pt-BR" dirty="0"/>
          </a:p>
        </p:txBody>
      </p:sp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id="{D2E7E447-3E23-94C1-5F39-38069AC56C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03" t="21999" r="34082" b="21112"/>
          <a:stretch/>
        </p:blipFill>
        <p:spPr>
          <a:xfrm>
            <a:off x="918420" y="804354"/>
            <a:ext cx="884378" cy="798208"/>
          </a:xfrm>
          <a:prstGeom prst="rect">
            <a:avLst/>
          </a:prstGeom>
        </p:spPr>
      </p:pic>
      <p:pic>
        <p:nvPicPr>
          <p:cNvPr id="5" name="Imagem 4" descr="Texto&#10;&#10;Descrição gerada automaticamente">
            <a:extLst>
              <a:ext uri="{FF2B5EF4-FFF2-40B4-BE49-F238E27FC236}">
                <a16:creationId xmlns:a16="http://schemas.microsoft.com/office/drawing/2014/main" id="{687C26AF-D685-7BCA-0B1D-CBBD95708F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03" t="21999" r="34082" b="21112"/>
          <a:stretch/>
        </p:blipFill>
        <p:spPr>
          <a:xfrm>
            <a:off x="10412783" y="5491047"/>
            <a:ext cx="884378" cy="798208"/>
          </a:xfrm>
          <a:prstGeom prst="rect">
            <a:avLst/>
          </a:prstGeom>
        </p:spPr>
      </p:pic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68C3569-388C-2BFE-AC8C-1B20B4CAD7B6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(12) 9 8881-8718</a:t>
            </a:r>
          </a:p>
        </p:txBody>
      </p:sp>
    </p:spTree>
    <p:extLst>
      <p:ext uri="{BB962C8B-B14F-4D97-AF65-F5344CB8AC3E}">
        <p14:creationId xmlns:p14="http://schemas.microsoft.com/office/powerpoint/2010/main" val="4282647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5">
            <a:extLst>
              <a:ext uri="{FF2B5EF4-FFF2-40B4-BE49-F238E27FC236}">
                <a16:creationId xmlns:a16="http://schemas.microsoft.com/office/drawing/2014/main" id="{F1011223-3A97-AB9A-F432-E6A8847FCF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" b="33252"/>
          <a:stretch/>
        </p:blipFill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2936" y="1481144"/>
            <a:ext cx="5833872" cy="2276856"/>
          </a:xfrm>
        </p:spPr>
        <p:txBody>
          <a:bodyPr rtlCol="0" anchor="b">
            <a:normAutofit/>
          </a:bodyPr>
          <a:lstStyle/>
          <a:p>
            <a:pPr rtl="0"/>
            <a:r>
              <a:rPr lang="pt-BR" spc="400" dirty="0"/>
              <a:t>obrigado</a:t>
            </a:r>
            <a:endParaRPr lang="pt-BR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AEA3AD4C-D8B3-BC71-5324-5CF4CB4045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noProof="0" dirty="0"/>
              <a:t>09/06/2022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C630FAA-E5C6-4190-A21B-32A1AA3FD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t-BR" dirty="0"/>
              <a:t>@rodenei</a:t>
            </a:r>
            <a:endParaRPr lang="pt-BR" noProof="0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388EDA5-A3D6-DEC9-C5E0-DEEB217CE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D8DA9DAA-006C-4F4B-980E-E3DF019B24E2}" type="slidenum">
              <a:rPr lang="pt-BR" noProof="0" smtClean="0"/>
              <a:pPr rtl="0">
                <a:spcAft>
                  <a:spcPts val="600"/>
                </a:spcAft>
              </a:pPr>
              <a:t>17</a:t>
            </a:fld>
            <a:endParaRPr lang="pt-BR" noProof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4457284"/>
            <a:ext cx="5833872" cy="798207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Rodnei Albuquerque Ribeiro</a:t>
            </a:r>
          </a:p>
          <a:p>
            <a:pPr rtl="0"/>
            <a:r>
              <a:rPr lang="pt-BR" b="1" dirty="0"/>
              <a:t>Grupo N (individual)</a:t>
            </a:r>
            <a:r>
              <a:rPr lang="pt-BR" dirty="0"/>
              <a:t> - </a:t>
            </a:r>
            <a:r>
              <a:rPr lang="pt-BR" b="0" i="0" dirty="0">
                <a:effectLst/>
              </a:rPr>
              <a:t>TDS0R - TEAMS - SALA 3</a:t>
            </a:r>
            <a:endParaRPr lang="pt-BR" dirty="0"/>
          </a:p>
          <a:p>
            <a:pPr rtl="0"/>
            <a:endParaRPr lang="pt-BR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0510DA5-235A-3BBB-9997-E691F3587EA6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6" name="Imagem 5" descr="Texto&#10;&#10;Descrição gerada automaticamente">
            <a:extLst>
              <a:ext uri="{FF2B5EF4-FFF2-40B4-BE49-F238E27FC236}">
                <a16:creationId xmlns:a16="http://schemas.microsoft.com/office/drawing/2014/main" id="{B8E5D001-833C-E56E-BB0C-99DFE07FAA7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03" t="21999" r="34082" b="21112"/>
          <a:stretch/>
        </p:blipFill>
        <p:spPr>
          <a:xfrm>
            <a:off x="4696481" y="4457284"/>
            <a:ext cx="884378" cy="798208"/>
          </a:xfrm>
          <a:prstGeom prst="rect">
            <a:avLst/>
          </a:prstGeom>
        </p:spPr>
      </p:pic>
      <p:pic>
        <p:nvPicPr>
          <p:cNvPr id="12" name="Espaço Reservado para Imagem 10" descr="Logotipo&#10;&#10;Descrição gerada automaticamente">
            <a:extLst>
              <a:ext uri="{FF2B5EF4-FFF2-40B4-BE49-F238E27FC236}">
                <a16:creationId xmlns:a16="http://schemas.microsoft.com/office/drawing/2014/main" id="{C0A592D4-E221-17E9-6804-2B0C1FF4A97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155192" y="1971517"/>
            <a:ext cx="1496000" cy="1495999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14987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6827" y="1850597"/>
            <a:ext cx="5833872" cy="1006517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b="1" cap="all" spc="400" dirty="0">
                <a:solidFill>
                  <a:schemeClr val="bg1"/>
                </a:solidFill>
                <a:latin typeface="+mn-lt"/>
              </a:rPr>
              <a:t>Agenda </a:t>
            </a:r>
            <a:r>
              <a:rPr lang="pt-BR" spc="400" dirty="0" err="1"/>
              <a:t>Challenge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76827" y="3241964"/>
            <a:ext cx="5833872" cy="1839894"/>
          </a:xfrm>
        </p:spPr>
        <p:txBody>
          <a:bodyPr rtlCol="0">
            <a:normAutofit/>
          </a:bodyPr>
          <a:lstStyle/>
          <a:p>
            <a:pPr algn="r" rtl="0"/>
            <a:r>
              <a:rPr lang="pt-BR" sz="2000" dirty="0"/>
              <a:t>- Conheça a jornada</a:t>
            </a:r>
            <a:endParaRPr lang="pt-BR" sz="2000" dirty="0">
              <a:solidFill>
                <a:schemeClr val="bg1"/>
              </a:solidFill>
            </a:endParaRPr>
          </a:p>
          <a:p>
            <a:pPr algn="r" rtl="0"/>
            <a:r>
              <a:rPr lang="pt-BR" sz="2000" dirty="0">
                <a:solidFill>
                  <a:schemeClr val="bg1"/>
                </a:solidFill>
              </a:rPr>
              <a:t>- Insights valiosos para a Bayer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agenda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2</a:t>
            </a:fld>
            <a:endParaRPr lang="pt-BR"/>
          </a:p>
        </p:txBody>
      </p:sp>
      <p:pic>
        <p:nvPicPr>
          <p:cNvPr id="11" name="Espaço Reservado para Imagem 10" descr="Logotipo&#10;&#10;Descrição gerada automaticamente">
            <a:extLst>
              <a:ext uri="{FF2B5EF4-FFF2-40B4-BE49-F238E27FC236}">
                <a16:creationId xmlns:a16="http://schemas.microsoft.com/office/drawing/2014/main" id="{3B9FF219-3012-4148-B210-F42C0CD884B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>
            <a:fillRect/>
          </a:stretch>
        </p:blipFill>
        <p:spPr>
          <a:xfrm>
            <a:off x="1332347" y="2072198"/>
            <a:ext cx="4138441" cy="4138440"/>
          </a:xfrm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1565A34-D09A-DBEE-92FB-12932422CC59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14" name="Imagem 13" descr="Texto&#10;&#10;Descrição gerada automaticamente">
            <a:extLst>
              <a:ext uri="{FF2B5EF4-FFF2-40B4-BE49-F238E27FC236}">
                <a16:creationId xmlns:a16="http://schemas.microsoft.com/office/drawing/2014/main" id="{6636776F-F54E-D758-5D3B-D0EB3ED28BE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03" t="21999" r="34082" b="21112"/>
          <a:stretch/>
        </p:blipFill>
        <p:spPr>
          <a:xfrm>
            <a:off x="9913098" y="410237"/>
            <a:ext cx="884378" cy="79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ço Reservado para Imagem 6">
            <a:extLst>
              <a:ext uri="{FF2B5EF4-FFF2-40B4-BE49-F238E27FC236}">
                <a16:creationId xmlns:a16="http://schemas.microsoft.com/office/drawing/2014/main" id="{D3BC48DF-D8D1-59A9-7BA7-560F012AA9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188" r="-8266"/>
          <a:stretch/>
        </p:blipFill>
        <p:spPr>
          <a:xfrm>
            <a:off x="5735179" y="3240207"/>
            <a:ext cx="2875421" cy="2875427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ln>
            <a:solidFill>
              <a:schemeClr val="accent1"/>
            </a:solidFill>
          </a:ln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482" y="3180431"/>
            <a:ext cx="5571836" cy="1179576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Requisitos funcionais do sistema e Diagrama de casos de uso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 jornada – 1º passo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3</a:t>
            </a:fld>
            <a:endParaRPr lang="pt-BR"/>
          </a:p>
        </p:txBody>
      </p:sp>
      <p:pic>
        <p:nvPicPr>
          <p:cNvPr id="7" name="Espaço Reservado para Imagem 6" descr="Texto&#10;&#10;Descrição gerada automaticamente">
            <a:extLst>
              <a:ext uri="{FF2B5EF4-FFF2-40B4-BE49-F238E27FC236}">
                <a16:creationId xmlns:a16="http://schemas.microsoft.com/office/drawing/2014/main" id="{257C0345-B0B0-9A57-306B-EFA55677C84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1998" r="41030"/>
          <a:stretch/>
        </p:blipFill>
        <p:spPr>
          <a:xfrm>
            <a:off x="7406640" y="1665520"/>
            <a:ext cx="4209391" cy="4209399"/>
          </a:xfr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43354E89-6BE5-741A-8747-455A85AF469D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13" name="Imagem 12" descr="Texto&#10;&#10;Descrição gerada automaticamente">
            <a:extLst>
              <a:ext uri="{FF2B5EF4-FFF2-40B4-BE49-F238E27FC236}">
                <a16:creationId xmlns:a16="http://schemas.microsoft.com/office/drawing/2014/main" id="{1FD4F47E-DDFD-2E67-EB4C-9870AC26061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403" t="21999" r="34082" b="21112"/>
          <a:stretch/>
        </p:blipFill>
        <p:spPr>
          <a:xfrm>
            <a:off x="918420" y="804354"/>
            <a:ext cx="884378" cy="79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71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482" y="2863273"/>
            <a:ext cx="5571836" cy="1496734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Repositório no </a:t>
            </a:r>
            <a:r>
              <a:rPr lang="pt-BR" sz="2800" dirty="0" err="1">
                <a:solidFill>
                  <a:schemeClr val="accent1">
                    <a:lumMod val="75000"/>
                  </a:schemeClr>
                </a:solidFill>
              </a:rPr>
              <a:t>github</a:t>
            </a: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 para armazenamento de código e trabalho remoto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 jornada – 2º passo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4</a:t>
            </a:fld>
            <a:endParaRPr lang="pt-BR"/>
          </a:p>
        </p:txBody>
      </p:sp>
      <p:pic>
        <p:nvPicPr>
          <p:cNvPr id="6" name="Espaço Reservado para Imagem 5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97656C24-8BC6-4A00-35FC-56D54ED21F5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3517" t="675" r="30609" b="-675"/>
          <a:stretch/>
        </p:blipFill>
        <p:spPr>
          <a:xfrm>
            <a:off x="7451965" y="1665520"/>
            <a:ext cx="4266960" cy="4266968"/>
          </a:xfrm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CA8908B1-4709-733A-0BC6-B0A4307C6462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14" name="Imagem 13" descr="Texto&#10;&#10;Descrição gerada automaticamente">
            <a:extLst>
              <a:ext uri="{FF2B5EF4-FFF2-40B4-BE49-F238E27FC236}">
                <a16:creationId xmlns:a16="http://schemas.microsoft.com/office/drawing/2014/main" id="{FCF7E384-2B13-D9F8-EFCC-50B0B9046D2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03" t="21999" r="34082" b="21112"/>
          <a:stretch/>
        </p:blipFill>
        <p:spPr>
          <a:xfrm>
            <a:off x="918420" y="804354"/>
            <a:ext cx="884378" cy="79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073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482" y="2863273"/>
            <a:ext cx="5571836" cy="1496734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Construção do modelo lógico e físico + geração da DLL (</a:t>
            </a:r>
            <a:r>
              <a:rPr lang="pt-BR" sz="2800" dirty="0" err="1">
                <a:solidFill>
                  <a:schemeClr val="accent1">
                    <a:lumMod val="75000"/>
                  </a:schemeClr>
                </a:solidFill>
              </a:rPr>
              <a:t>Definition</a:t>
            </a: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 Data </a:t>
            </a:r>
            <a:r>
              <a:rPr lang="pt-BR" sz="2800" dirty="0" err="1">
                <a:solidFill>
                  <a:schemeClr val="accent1">
                    <a:lumMod val="75000"/>
                  </a:schemeClr>
                </a:solidFill>
              </a:rPr>
              <a:t>Language</a:t>
            </a: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)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 jornada – 3º passo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5</a:t>
            </a:fld>
            <a:endParaRPr lang="pt-BR"/>
          </a:p>
        </p:txBody>
      </p:sp>
      <p:pic>
        <p:nvPicPr>
          <p:cNvPr id="7" name="Espaço Reservado para Imagem 6" descr="Uma imagem contendo Texto&#10;&#10;Descrição gerada automaticamente">
            <a:extLst>
              <a:ext uri="{FF2B5EF4-FFF2-40B4-BE49-F238E27FC236}">
                <a16:creationId xmlns:a16="http://schemas.microsoft.com/office/drawing/2014/main" id="{AE6CEA26-2A5C-44F0-36FC-9477F9D84E0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761" t="2822" r="24094" b="744"/>
          <a:stretch/>
        </p:blipFill>
        <p:spPr>
          <a:xfrm>
            <a:off x="7604123" y="1665520"/>
            <a:ext cx="4114801" cy="4114809"/>
          </a:xfrm>
          <a:ln>
            <a:solidFill>
              <a:schemeClr val="accent1"/>
            </a:solidFill>
          </a:ln>
        </p:spPr>
      </p:pic>
      <p:pic>
        <p:nvPicPr>
          <p:cNvPr id="12" name="Espaço Reservado para Imagem 6">
            <a:extLst>
              <a:ext uri="{FF2B5EF4-FFF2-40B4-BE49-F238E27FC236}">
                <a16:creationId xmlns:a16="http://schemas.microsoft.com/office/drawing/2014/main" id="{683DAD69-CC2E-A0C6-085F-D0305C9A909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302" r="16302"/>
          <a:stretch/>
        </p:blipFill>
        <p:spPr>
          <a:xfrm>
            <a:off x="6526713" y="3192912"/>
            <a:ext cx="2875421" cy="2875427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  <a:ln>
            <a:solidFill>
              <a:schemeClr val="accent1"/>
            </a:solidFill>
          </a:ln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899D50BD-4C04-DA02-A245-617A0AD34124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16" name="Imagem 15" descr="Texto&#10;&#10;Descrição gerada automaticamente">
            <a:extLst>
              <a:ext uri="{FF2B5EF4-FFF2-40B4-BE49-F238E27FC236}">
                <a16:creationId xmlns:a16="http://schemas.microsoft.com/office/drawing/2014/main" id="{B38224FD-7EE5-32D8-A5E1-DDBC4DE0E9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403" t="21999" r="34082" b="21112"/>
          <a:stretch/>
        </p:blipFill>
        <p:spPr>
          <a:xfrm>
            <a:off x="918420" y="804354"/>
            <a:ext cx="884378" cy="79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694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482" y="2863273"/>
            <a:ext cx="5571836" cy="1496734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Construção do diagrama de classes para o sistema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 jornada – 4º passo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6</a:t>
            </a:fld>
            <a:endParaRPr lang="pt-BR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CA8908B1-4709-733A-0BC6-B0A4307C6462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6" name="Espaço Reservado para Imagem 5" descr="Diagrama&#10;&#10;Descrição gerada automaticamente">
            <a:extLst>
              <a:ext uri="{FF2B5EF4-FFF2-40B4-BE49-F238E27FC236}">
                <a16:creationId xmlns:a16="http://schemas.microsoft.com/office/drawing/2014/main" id="{B41BC71D-1E65-B8A6-B58E-E91DE23B1E0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5522" r="15522"/>
          <a:stretch>
            <a:fillRect/>
          </a:stretch>
        </p:blipFill>
        <p:spPr>
          <a:ln>
            <a:solidFill>
              <a:schemeClr val="accent1"/>
            </a:solidFill>
          </a:ln>
        </p:spPr>
      </p:pic>
      <p:pic>
        <p:nvPicPr>
          <p:cNvPr id="14" name="Imagem 13" descr="Texto&#10;&#10;Descrição gerada automaticamente">
            <a:extLst>
              <a:ext uri="{FF2B5EF4-FFF2-40B4-BE49-F238E27FC236}">
                <a16:creationId xmlns:a16="http://schemas.microsoft.com/office/drawing/2014/main" id="{F4FB6CBE-46CD-2BE5-4E99-62A3B7C72A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03" t="21999" r="34082" b="21112"/>
          <a:stretch/>
        </p:blipFill>
        <p:spPr>
          <a:xfrm>
            <a:off x="918420" y="804354"/>
            <a:ext cx="884378" cy="79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170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482" y="2863273"/>
            <a:ext cx="5571836" cy="1496734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Construção dos scripts DML (Data </a:t>
            </a:r>
            <a:r>
              <a:rPr lang="pt-BR" sz="2800" dirty="0" err="1">
                <a:solidFill>
                  <a:schemeClr val="accent1">
                    <a:lumMod val="75000"/>
                  </a:schemeClr>
                </a:solidFill>
              </a:rPr>
              <a:t>Manipulation</a:t>
            </a: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pt-BR" sz="2800" dirty="0" err="1">
                <a:solidFill>
                  <a:schemeClr val="accent1">
                    <a:lumMod val="75000"/>
                  </a:schemeClr>
                </a:solidFill>
              </a:rPr>
              <a:t>Language</a:t>
            </a: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) e </a:t>
            </a:r>
            <a:r>
              <a:rPr lang="pt-BR" sz="2800" u="sng" dirty="0">
                <a:solidFill>
                  <a:schemeClr val="accent1">
                    <a:lumMod val="75000"/>
                  </a:schemeClr>
                </a:solidFill>
              </a:rPr>
              <a:t>carga inicial de dados fictícios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 jornada – 5º passo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7</a:t>
            </a:fld>
            <a:endParaRPr lang="pt-BR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CA8908B1-4709-733A-0BC6-B0A4307C6462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7" name="Espaço Reservado para Imagem 6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D1C8C0F3-B163-7678-94AC-26B657B8FF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6302" r="16302"/>
          <a:stretch>
            <a:fillRect/>
          </a:stretch>
        </p:blipFill>
        <p:spPr>
          <a:ln>
            <a:solidFill>
              <a:schemeClr val="accent1"/>
            </a:solidFill>
          </a:ln>
        </p:spPr>
      </p:pic>
      <p:pic>
        <p:nvPicPr>
          <p:cNvPr id="14" name="Imagem 13" descr="Texto&#10;&#10;Descrição gerada automaticamente">
            <a:extLst>
              <a:ext uri="{FF2B5EF4-FFF2-40B4-BE49-F238E27FC236}">
                <a16:creationId xmlns:a16="http://schemas.microsoft.com/office/drawing/2014/main" id="{03DBA452-F28A-B82A-EB9E-CB97B5005C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03" t="21999" r="34082" b="21112"/>
          <a:stretch/>
        </p:blipFill>
        <p:spPr>
          <a:xfrm>
            <a:off x="918420" y="804354"/>
            <a:ext cx="884378" cy="79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47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482" y="2863273"/>
            <a:ext cx="5571836" cy="1496734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Configuração do ambiente de desenvolvimento JDBC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 jornada – 6º passo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8</a:t>
            </a:fld>
            <a:endParaRPr lang="pt-BR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CA8908B1-4709-733A-0BC6-B0A4307C6462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14" name="Espaço Reservado para Imagem 1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D0269173-DA8C-E09A-1925-AEF63269467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47" t="2157" r="35347" b="-2157"/>
          <a:stretch/>
        </p:blipFill>
        <p:spPr>
          <a:xfrm>
            <a:off x="7451965" y="1665520"/>
            <a:ext cx="4266960" cy="4266968"/>
          </a:xfrm>
          <a:ln>
            <a:solidFill>
              <a:schemeClr val="accent1"/>
            </a:solidFill>
          </a:ln>
        </p:spPr>
      </p:pic>
      <p:pic>
        <p:nvPicPr>
          <p:cNvPr id="15" name="Imagem 14" descr="Texto&#10;&#10;Descrição gerada automaticamente">
            <a:extLst>
              <a:ext uri="{FF2B5EF4-FFF2-40B4-BE49-F238E27FC236}">
                <a16:creationId xmlns:a16="http://schemas.microsoft.com/office/drawing/2014/main" id="{E68A6497-A681-AFD2-7EEE-284E58B702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03" t="21999" r="34082" b="21112"/>
          <a:stretch/>
        </p:blipFill>
        <p:spPr>
          <a:xfrm>
            <a:off x="918420" y="804354"/>
            <a:ext cx="884378" cy="79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752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482" y="2455333"/>
            <a:ext cx="5571836" cy="1904674"/>
          </a:xfrm>
        </p:spPr>
        <p:txBody>
          <a:bodyPr rtlCol="0">
            <a:noAutofit/>
          </a:bodyPr>
          <a:lstStyle/>
          <a:p>
            <a:pPr rtl="0">
              <a:lnSpc>
                <a:spcPct val="100000"/>
              </a:lnSpc>
            </a:pPr>
            <a:r>
              <a:rPr lang="pt-BR" sz="2800" dirty="0">
                <a:solidFill>
                  <a:schemeClr val="accent1">
                    <a:lumMod val="75000"/>
                  </a:schemeClr>
                </a:solidFill>
              </a:rPr>
              <a:t>Codificação de classes, testes de inserção e exibição de dados de acordo com o período selecionado.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 jornada – 7º passo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9</a:t>
            </a:fld>
            <a:endParaRPr lang="pt-BR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CA8908B1-4709-733A-0BC6-B0A4307C6462}"/>
              </a:ext>
            </a:extLst>
          </p:cNvPr>
          <p:cNvSpPr txBox="1">
            <a:spLocks/>
          </p:cNvSpPr>
          <p:nvPr/>
        </p:nvSpPr>
        <p:spPr>
          <a:xfrm>
            <a:off x="4743152" y="6304427"/>
            <a:ext cx="270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pt-br"/>
            </a:defPPr>
            <a:lvl1pPr marL="0" algn="l" defTabSz="914400" rtl="0" eaLnBrk="1" latinLnBrk="0" hangingPunct="1">
              <a:defRPr sz="1200" b="1" i="0" kern="1200" cap="all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rodnei.solucoes@gmail.com</a:t>
            </a:r>
          </a:p>
          <a:p>
            <a:pPr algn="ctr">
              <a:spcAft>
                <a:spcPts val="600"/>
              </a:spcAft>
            </a:pPr>
            <a:r>
              <a:rPr lang="pt-BR" sz="900" cap="none" dirty="0">
                <a:solidFill>
                  <a:schemeClr val="accent1">
                    <a:lumMod val="75000"/>
                  </a:schemeClr>
                </a:solidFill>
                <a:latin typeface="Muli" panose="02000503000000000000" pitchFamily="2" charset="0"/>
              </a:rPr>
              <a:t>(12) 9 8881-8718</a:t>
            </a:r>
          </a:p>
        </p:txBody>
      </p:sp>
      <p:pic>
        <p:nvPicPr>
          <p:cNvPr id="6" name="Espaço Reservado para Imagem 5" descr="Texto, Aplicativo&#10;&#10;Descrição gerada automaticamente">
            <a:extLst>
              <a:ext uri="{FF2B5EF4-FFF2-40B4-BE49-F238E27FC236}">
                <a16:creationId xmlns:a16="http://schemas.microsoft.com/office/drawing/2014/main" id="{D8DE8FB7-CF03-79EF-1F81-BA0D422E200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087" r="13087"/>
          <a:stretch>
            <a:fillRect/>
          </a:stretch>
        </p:blipFill>
        <p:spPr>
          <a:ln>
            <a:solidFill>
              <a:schemeClr val="accent1"/>
            </a:solidFill>
          </a:ln>
        </p:spPr>
      </p:pic>
      <p:pic>
        <p:nvPicPr>
          <p:cNvPr id="13" name="Imagem 12" descr="Texto&#10;&#10;Descrição gerada automaticamente">
            <a:extLst>
              <a:ext uri="{FF2B5EF4-FFF2-40B4-BE49-F238E27FC236}">
                <a16:creationId xmlns:a16="http://schemas.microsoft.com/office/drawing/2014/main" id="{2C6F5986-9092-376A-8669-6C66F1EF62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403" t="21999" r="34082" b="21112"/>
          <a:stretch/>
        </p:blipFill>
        <p:spPr>
          <a:xfrm>
            <a:off x="918420" y="804354"/>
            <a:ext cx="884378" cy="79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95058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05_TF89338750_Win32" id="{1CB48142-8517-4003-B668-CE7E661AA971}" vid="{B3AC07E0-17CA-4DA2-9021-6D13D4C7D87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9919F73-B6C2-4A43-95E2-833EC48925FE}">
  <ds:schemaRefs>
    <ds:schemaRef ds:uri="http://purl.org/dc/dcmitype/"/>
    <ds:schemaRef ds:uri="http://schemas.microsoft.com/office/2006/metadata/properties"/>
    <ds:schemaRef ds:uri="71af3243-3dd4-4a8d-8c0d-dd76da1f02a5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purl.org/dc/elements/1.1/"/>
    <ds:schemaRef ds:uri="http://purl.org/dc/terms/"/>
    <ds:schemaRef ds:uri="http://schemas.openxmlformats.org/package/2006/metadata/core-properties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{24A88489-BAB3-4F3F-8A21-960537A0CE4D}tf89338750_win32</Template>
  <TotalTime>85</TotalTime>
  <Words>518</Words>
  <Application>Microsoft Office PowerPoint</Application>
  <PresentationFormat>Widescreen</PresentationFormat>
  <Paragraphs>106</Paragraphs>
  <Slides>17</Slides>
  <Notes>17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Muli</vt:lpstr>
      <vt:lpstr>Univers</vt:lpstr>
      <vt:lpstr>GradientUnivers</vt:lpstr>
      <vt:lpstr>Bayer Challenge</vt:lpstr>
      <vt:lpstr>Agenda Challenge</vt:lpstr>
      <vt:lpstr>Requisitos funcionais do sistema e Diagrama de casos de uso</vt:lpstr>
      <vt:lpstr>Repositório no github para armazenamento de código e trabalho remoto</vt:lpstr>
      <vt:lpstr>Construção do modelo lógico e físico + geração da DLL (Definition Data Language)</vt:lpstr>
      <vt:lpstr>Construção do diagrama de classes para o sistema</vt:lpstr>
      <vt:lpstr>Construção dos scripts DML (Data Manipulation Language) e carga inicial de dados fictícios</vt:lpstr>
      <vt:lpstr>Configuração do ambiente de desenvolvimento JDBC</vt:lpstr>
      <vt:lpstr>Codificação de classes, testes de inserção e exibição de dados de acordo com o período selecionado.</vt:lpstr>
      <vt:lpstr>demo</vt:lpstr>
      <vt:lpstr>Apresentação do PowerPoint</vt:lpstr>
      <vt:lpstr>Insigts</vt:lpstr>
      <vt:lpstr>Previsibilidade futura de casos através de média móvel para campanhas em conjunto com a iniciativa pública</vt:lpstr>
      <vt:lpstr>Previsibilidade futura de possíveis demandas de insumo para fortalecer ações de vendas e marketing.</vt:lpstr>
      <vt:lpstr>Desenvolvimento de campanhas de endomarketing ligadas a prevenção e controle de doenças transmitidas pelos vetores em unidades da Bayer</vt:lpstr>
      <vt:lpstr>Em resumo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Galáxia</dc:title>
  <dc:creator>Rodnei Albuquerque Ribeiro</dc:creator>
  <cp:lastModifiedBy>Rodnei Albuquerque Ribeiro</cp:lastModifiedBy>
  <cp:revision>21</cp:revision>
  <dcterms:created xsi:type="dcterms:W3CDTF">2022-06-09T20:14:33Z</dcterms:created>
  <dcterms:modified xsi:type="dcterms:W3CDTF">2022-06-09T21:51:42Z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